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7F4F"/>
    <a:srgbClr val="222222"/>
    <a:srgbClr val="8A4F21"/>
    <a:srgbClr val="FF3299"/>
    <a:srgbClr val="CD3332"/>
    <a:srgbClr val="D01F90"/>
    <a:srgbClr val="AB82FF"/>
    <a:srgbClr val="836FFF"/>
    <a:srgbClr val="97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–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Dark Style 1 –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0620"/>
  </p:normalViewPr>
  <p:slideViewPr>
    <p:cSldViewPr snapToGrid="0">
      <p:cViewPr varScale="1">
        <p:scale>
          <a:sx n="98" d="100"/>
          <a:sy n="98" d="100"/>
        </p:scale>
        <p:origin x="163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ED03B-3DFD-D24D-9472-928AA0D81CEA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6EE80-3FD5-974A-8442-B84258F066C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40923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6EE80-3FD5-974A-8442-B84258F066C2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27830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C6F6-0923-970A-9B31-3A0E4DE93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EEF68-D8AA-2F06-A2DC-B0F04FE37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9D74F-D99D-C515-4DDC-EC6755ADC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56B10-E4EB-B849-9C96-2E09AE0420BA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D72B8-8C20-1611-ED12-BDFCB5D34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3C255-C68D-3298-C555-EC5C4910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25D0-B0CA-EF4E-A80E-3F9DD1BDA6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32534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DDD8D-B3CC-2CFF-E801-BA43C4E57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6862D-1163-E060-C10C-D7E803C89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D4E6-28C2-3675-8F5C-4C2E93122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56B10-E4EB-B849-9C96-2E09AE0420BA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5FE59-D9BD-F1A3-EC12-0F9867AD9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08B75-0CC9-DE8E-DB2D-BB5A6D01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25D0-B0CA-EF4E-A80E-3F9DD1BDA6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44594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61A4D5-692B-F18E-CDF0-F5831B077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F3F246-D984-56C2-96DC-59D27C9A4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6D9EC-A8DA-9874-917C-990CEEC86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56B10-E4EB-B849-9C96-2E09AE0420BA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317BD-D0C1-615C-787C-97193BF4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2A76C-309A-395F-38C4-D85C7B11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25D0-B0CA-EF4E-A80E-3F9DD1BDA6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3590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EAD-A591-36B4-F4BF-921609CE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54154-BA3C-A8BA-FCD1-D8A306D95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CAB36-7B33-8506-79A4-EE371921E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56B10-E4EB-B849-9C96-2E09AE0420BA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F9FE8-629F-59AD-A614-048329CDB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3B988-8E16-4EFF-91EC-CA14B378D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25D0-B0CA-EF4E-A80E-3F9DD1BDA6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25435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F95A-9A5E-32A6-CDEE-884B333B1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AC3E9-69D8-3B5A-ECC7-4A6F13D65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3D3A-B4C0-67F6-9359-19818AC41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56B10-E4EB-B849-9C96-2E09AE0420BA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C8EC5-F6F6-1332-A58C-D857EA2C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8A1D5-6A2F-547C-BC35-641970A2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25D0-B0CA-EF4E-A80E-3F9DD1BDA6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3234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72D7-E205-A0E4-6555-8A5A2FB27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992C-B5BD-C86F-9571-8A34FD25D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39686-F4AB-D715-E125-B4F485D6A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43529-E924-F1FA-D7D8-2B780B338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56B10-E4EB-B849-9C96-2E09AE0420BA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1865C-B3DE-0F5F-95C4-2321FA647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B9F12-56A2-4395-BE08-E7EC982C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25D0-B0CA-EF4E-A80E-3F9DD1BDA6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976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19B2-038E-D5DF-34BE-18C87FEEA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F3E4F-18BC-D250-B8C5-F016530F4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56934-44C0-0BCE-02E2-4B2C38205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245B6A-0B7E-F3C5-779C-A4EBC66EFA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AE2E1A-0F8E-E6A2-4759-8A3014E7B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0C4D8C-A74C-11FE-8926-F4DF4E5DA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56B10-E4EB-B849-9C96-2E09AE0420BA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30F89-A9E5-9012-8F71-0E48FEE6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39FFD-A24F-7A7E-559E-6D3CCDBE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25D0-B0CA-EF4E-A80E-3F9DD1BDA6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52447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E993-D0F4-AC2B-4C50-0D33FD2B5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722B11-8144-32B8-95CD-F2759E3D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56B10-E4EB-B849-9C96-2E09AE0420BA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A3A80-0E36-9E5E-B383-E5D7E1175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B98A5-8087-2AF1-8D99-A0B228AB9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25D0-B0CA-EF4E-A80E-3F9DD1BDA6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8330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B2ED64-0023-CAB8-BBE8-56CB09DB1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56B10-E4EB-B849-9C96-2E09AE0420BA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DC5251-C7C3-9F9D-52A8-710F10E0E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EA655-0443-3E16-DD36-AC8D77459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25D0-B0CA-EF4E-A80E-3F9DD1BDA6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68777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E488-E58D-0B42-949E-67C838E23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BEEC5-58BC-3F96-E69D-F7E520FD7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27DCDD-672F-EFB8-6B96-7F10C0CA7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CFE52-08F1-FD46-8D95-57F2F7F7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56B10-E4EB-B849-9C96-2E09AE0420BA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3A1D4-36D3-128C-FDE8-B4BB9666B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66C62-4F33-B009-90DF-4B250B6A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25D0-B0CA-EF4E-A80E-3F9DD1BDA6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1401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7BE8-D0D5-0BC2-1BDC-E9A08193D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1EFE08-37FF-3229-3C4A-14CE01B23A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5B9C7-232C-0126-52E0-BA631F983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57CC6-A012-7B40-D69E-F01C90504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56B10-E4EB-B849-9C96-2E09AE0420BA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259AC-029F-5FEB-B3DA-C2F396B30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85B88-A8DB-1D01-B74E-E21D0999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125D0-B0CA-EF4E-A80E-3F9DD1BDA6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5460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989A11-82DA-5DFF-4520-54AE9623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B9FFA-FB98-67E2-4517-9581B9B5E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6F98A-0049-4500-3DD0-FF952C32D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56B10-E4EB-B849-9C96-2E09AE0420BA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B5662-B8E6-E329-9BFF-316432D42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CBACB-562F-DF69-B356-307CB8448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125D0-B0CA-EF4E-A80E-3F9DD1BDA6A0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2277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1.wdp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0" Type="http://schemas.microsoft.com/office/2007/relationships/hdphoto" Target="../media/hdphoto3.wdp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9.png"/><Relationship Id="rId2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ircular chart with different colored bars&#10;&#10;Description automatically generated">
            <a:extLst>
              <a:ext uri="{FF2B5EF4-FFF2-40B4-BE49-F238E27FC236}">
                <a16:creationId xmlns:a16="http://schemas.microsoft.com/office/drawing/2014/main" id="{9F639934-1537-D691-4EE5-A7AF13C580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74" y="2859006"/>
            <a:ext cx="4035768" cy="3924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054297-C53C-2904-D70A-8990BD7051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89608" y="2957234"/>
            <a:ext cx="308348" cy="2616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2E2E9D-1F34-5E05-34DA-7F70AB76963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61264" y="2623186"/>
            <a:ext cx="308007" cy="288451"/>
          </a:xfrm>
          <a:prstGeom prst="rect">
            <a:avLst/>
          </a:prstGeom>
        </p:spPr>
      </p:pic>
      <p:pic>
        <p:nvPicPr>
          <p:cNvPr id="93" name="Picture 92" descr="A group of images of a brain&#10;&#10;Description automatically generated">
            <a:extLst>
              <a:ext uri="{FF2B5EF4-FFF2-40B4-BE49-F238E27FC236}">
                <a16:creationId xmlns:a16="http://schemas.microsoft.com/office/drawing/2014/main" id="{496C8AFE-EE82-A8CF-D93E-60A8BB877D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16" t="1320" r="4139" b="92447"/>
          <a:stretch/>
        </p:blipFill>
        <p:spPr>
          <a:xfrm rot="16200000">
            <a:off x="11012506" y="4651410"/>
            <a:ext cx="1123055" cy="89130"/>
          </a:xfrm>
          <a:prstGeom prst="rect">
            <a:avLst/>
          </a:prstGeom>
        </p:spPr>
      </p:pic>
      <p:pic>
        <p:nvPicPr>
          <p:cNvPr id="12" name="Picture 11" descr="A person with electrodes attached to their stomach&#10;&#10;Description automatically generated">
            <a:extLst>
              <a:ext uri="{FF2B5EF4-FFF2-40B4-BE49-F238E27FC236}">
                <a16:creationId xmlns:a16="http://schemas.microsoft.com/office/drawing/2014/main" id="{D41CD202-646E-195E-1E78-BFB048E59E2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3421" t="22364" r="7189" b="36652"/>
          <a:stretch/>
        </p:blipFill>
        <p:spPr>
          <a:xfrm>
            <a:off x="6635397" y="688716"/>
            <a:ext cx="1388019" cy="12771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8D11F8B-6F8E-E554-A0A0-12566F4FB3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6937420" y="5516147"/>
            <a:ext cx="1185986" cy="1081521"/>
          </a:xfrm>
          <a:prstGeom prst="rect">
            <a:avLst/>
          </a:prstGeom>
        </p:spPr>
      </p:pic>
      <p:pic>
        <p:nvPicPr>
          <p:cNvPr id="1143" name="Picture 1142" descr="A purple and white dotted line&#10;&#10;Description automatically generated">
            <a:extLst>
              <a:ext uri="{FF2B5EF4-FFF2-40B4-BE49-F238E27FC236}">
                <a16:creationId xmlns:a16="http://schemas.microsoft.com/office/drawing/2014/main" id="{54CA4CE7-18C6-EE89-1A51-F4C175F95D6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209" t="19774" r="20291" b="29512"/>
          <a:stretch/>
        </p:blipFill>
        <p:spPr>
          <a:xfrm>
            <a:off x="5337631" y="4124441"/>
            <a:ext cx="1543406" cy="1410296"/>
          </a:xfrm>
          <a:prstGeom prst="rect">
            <a:avLst/>
          </a:prstGeom>
        </p:spPr>
      </p:pic>
      <p:pic>
        <p:nvPicPr>
          <p:cNvPr id="1141" name="Picture 1140" descr="A person lying on a machine&#10;&#10;Description automatically generated">
            <a:extLst>
              <a:ext uri="{FF2B5EF4-FFF2-40B4-BE49-F238E27FC236}">
                <a16:creationId xmlns:a16="http://schemas.microsoft.com/office/drawing/2014/main" id="{3E03C633-740A-62F2-C54B-150216D5156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016" t="19222" r="7402" b="18113"/>
          <a:stretch/>
        </p:blipFill>
        <p:spPr>
          <a:xfrm>
            <a:off x="10957214" y="-3417"/>
            <a:ext cx="949825" cy="695492"/>
          </a:xfrm>
          <a:prstGeom prst="rect">
            <a:avLst/>
          </a:prstGeom>
        </p:spPr>
      </p:pic>
      <p:pic>
        <p:nvPicPr>
          <p:cNvPr id="1061" name="Picture 1060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6C06350-176B-8FA0-5039-D912B33EAE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75660" y="800111"/>
            <a:ext cx="3828369" cy="13222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BCAD11-311E-0C28-8473-26B1B44D29AD}"/>
              </a:ext>
            </a:extLst>
          </p:cNvPr>
          <p:cNvSpPr txBox="1"/>
          <p:nvPr/>
        </p:nvSpPr>
        <p:spPr>
          <a:xfrm>
            <a:off x="6366231" y="128061"/>
            <a:ext cx="51072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K" sz="1500" b="1" dirty="0">
                <a:latin typeface="Avenir Next" panose="020B0503020202020204" pitchFamily="34" charset="0"/>
              </a:rPr>
              <a:t>Resting-State fMRI </a:t>
            </a:r>
            <a:r>
              <a:rPr lang="en-GB" sz="1500" b="1" dirty="0">
                <a:latin typeface="Avenir Next" panose="020B0503020202020204" pitchFamily="34" charset="0"/>
              </a:rPr>
              <a:t>w</a:t>
            </a:r>
            <a:r>
              <a:rPr lang="en-DK" sz="1500" b="1" dirty="0">
                <a:latin typeface="Avenir Next" panose="020B0503020202020204" pitchFamily="34" charset="0"/>
              </a:rPr>
              <a:t>ith ElectroGastroGraphy </a:t>
            </a:r>
          </a:p>
        </p:txBody>
      </p:sp>
      <p:pic>
        <p:nvPicPr>
          <p:cNvPr id="52" name="Picture 2" descr="Human stomach for study book isolated on white background By  SmartStartStocker | TheHungryJPEG">
            <a:extLst>
              <a:ext uri="{FF2B5EF4-FFF2-40B4-BE49-F238E27FC236}">
                <a16:creationId xmlns:a16="http://schemas.microsoft.com/office/drawing/2014/main" id="{AA3298F6-4A43-04E7-5D3B-363B1AD0D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0412">
            <a:off x="10725025" y="22510"/>
            <a:ext cx="548689" cy="36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16F6D5D-6C37-10EE-53FC-D5E924F85FCD}"/>
              </a:ext>
            </a:extLst>
          </p:cNvPr>
          <p:cNvSpPr txBox="1"/>
          <p:nvPr/>
        </p:nvSpPr>
        <p:spPr>
          <a:xfrm>
            <a:off x="4027567" y="6592733"/>
            <a:ext cx="856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latin typeface="Avenir Next" panose="020B0503020202020204" pitchFamily="34" charset="0"/>
              </a:rPr>
              <a:t>Weights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10E9BB6-3EDA-417B-4F9E-A89CE340710F}"/>
              </a:ext>
            </a:extLst>
          </p:cNvPr>
          <p:cNvSpPr txBox="1"/>
          <p:nvPr/>
        </p:nvSpPr>
        <p:spPr>
          <a:xfrm>
            <a:off x="11582387" y="4057094"/>
            <a:ext cx="447558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en-DK" sz="1050" dirty="0">
                <a:latin typeface="Helvetica" pitchFamily="2" charset="0"/>
              </a:rPr>
              <a:t>0.16</a:t>
            </a:r>
          </a:p>
          <a:p>
            <a:pPr>
              <a:spcBef>
                <a:spcPts val="1500"/>
              </a:spcBef>
            </a:pPr>
            <a:r>
              <a:rPr lang="en-DK" sz="1050" dirty="0">
                <a:latin typeface="Helvetica" pitchFamily="2" charset="0"/>
              </a:rPr>
              <a:t>0.14</a:t>
            </a:r>
          </a:p>
          <a:p>
            <a:pPr>
              <a:spcBef>
                <a:spcPts val="1500"/>
              </a:spcBef>
            </a:pPr>
            <a:r>
              <a:rPr lang="en-DK" sz="1050" dirty="0">
                <a:latin typeface="Helvetica" pitchFamily="2" charset="0"/>
              </a:rPr>
              <a:t>0.12</a:t>
            </a:r>
          </a:p>
          <a:p>
            <a:pPr>
              <a:spcBef>
                <a:spcPts val="1500"/>
              </a:spcBef>
            </a:pPr>
            <a:r>
              <a:rPr lang="en-DK" sz="1050" dirty="0">
                <a:latin typeface="Helvetica" pitchFamily="2" charset="0"/>
              </a:rPr>
              <a:t>0.10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D610CF1-BE68-83B4-AAE9-78D4CD1C871E}"/>
              </a:ext>
            </a:extLst>
          </p:cNvPr>
          <p:cNvSpPr txBox="1"/>
          <p:nvPr/>
        </p:nvSpPr>
        <p:spPr>
          <a:xfrm>
            <a:off x="4813489" y="796619"/>
            <a:ext cx="1251958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K" sz="1300" dirty="0">
                <a:latin typeface="Avenir Next" panose="020B0503020202020204" pitchFamily="34" charset="0"/>
              </a:rPr>
              <a:t>37 </a:t>
            </a:r>
          </a:p>
          <a:p>
            <a:pPr algn="ctr"/>
            <a:r>
              <a:rPr lang="en-DK" sz="1300" dirty="0">
                <a:latin typeface="Avenir Next" panose="020B0503020202020204" pitchFamily="34" charset="0"/>
              </a:rPr>
              <a:t>Mental Health-</a:t>
            </a:r>
          </a:p>
          <a:p>
            <a:pPr algn="ctr"/>
            <a:r>
              <a:rPr lang="en-DK" sz="1300" dirty="0">
                <a:latin typeface="Avenir Next" panose="020B0503020202020204" pitchFamily="34" charset="0"/>
              </a:rPr>
              <a:t>Lifestyle</a:t>
            </a:r>
          </a:p>
          <a:p>
            <a:pPr algn="ctr"/>
            <a:r>
              <a:rPr lang="en-DK" sz="1300" dirty="0">
                <a:latin typeface="Avenir Next" panose="020B0503020202020204" pitchFamily="34" charset="0"/>
              </a:rPr>
              <a:t> Scores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8D04E82-042F-A67E-11C0-F6939529CA05}"/>
              </a:ext>
            </a:extLst>
          </p:cNvPr>
          <p:cNvSpPr txBox="1"/>
          <p:nvPr/>
        </p:nvSpPr>
        <p:spPr>
          <a:xfrm>
            <a:off x="3868333" y="661595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>
                <a:latin typeface="Avenir Next" panose="020B0503020202020204" pitchFamily="34" charset="0"/>
              </a:rPr>
              <a:t>*</a:t>
            </a:r>
          </a:p>
        </p:txBody>
      </p:sp>
      <p:pic>
        <p:nvPicPr>
          <p:cNvPr id="14" name="Picture 13" descr="A colorful brain with numbers&#10;&#10;Description automatically generated with medium confidence">
            <a:extLst>
              <a:ext uri="{FF2B5EF4-FFF2-40B4-BE49-F238E27FC236}">
                <a16:creationId xmlns:a16="http://schemas.microsoft.com/office/drawing/2014/main" id="{309AF9C5-7E43-65A0-53CC-DBF209818AD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1282" t="25389" r="34316" b="13918"/>
          <a:stretch/>
        </p:blipFill>
        <p:spPr>
          <a:xfrm>
            <a:off x="10042507" y="5433934"/>
            <a:ext cx="1736485" cy="120607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D806762-F420-29AD-708C-4D9B342DCD9E}"/>
              </a:ext>
            </a:extLst>
          </p:cNvPr>
          <p:cNvSpPr/>
          <p:nvPr/>
        </p:nvSpPr>
        <p:spPr>
          <a:xfrm>
            <a:off x="8435052" y="4634100"/>
            <a:ext cx="2732854" cy="22902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2493DB20-BD5F-3A62-A3B7-5F8216E0DB79}"/>
              </a:ext>
            </a:extLst>
          </p:cNvPr>
          <p:cNvSpPr/>
          <p:nvPr/>
        </p:nvSpPr>
        <p:spPr>
          <a:xfrm rot="16200000">
            <a:off x="8984669" y="712082"/>
            <a:ext cx="165689" cy="189616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C6739362-00B5-F575-7062-A8A97E204247}"/>
              </a:ext>
            </a:extLst>
          </p:cNvPr>
          <p:cNvSpPr/>
          <p:nvPr/>
        </p:nvSpPr>
        <p:spPr>
          <a:xfrm rot="16200000">
            <a:off x="9161477" y="718090"/>
            <a:ext cx="165688" cy="163998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24EB0D46-E881-AF6B-1B4A-12F98B3F5D86}"/>
              </a:ext>
            </a:extLst>
          </p:cNvPr>
          <p:cNvSpPr/>
          <p:nvPr/>
        </p:nvSpPr>
        <p:spPr>
          <a:xfrm rot="16200000">
            <a:off x="9342818" y="695502"/>
            <a:ext cx="167909" cy="206952"/>
          </a:xfrm>
          <a:prstGeom prst="rightBrac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CC4A9E-374D-3216-E4EE-DF15DDCD90C1}"/>
              </a:ext>
            </a:extLst>
          </p:cNvPr>
          <p:cNvSpPr txBox="1"/>
          <p:nvPr/>
        </p:nvSpPr>
        <p:spPr>
          <a:xfrm>
            <a:off x="8563124" y="489529"/>
            <a:ext cx="13901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>
                <a:latin typeface="Avenir Next" panose="020B0503020202020204" pitchFamily="34" charset="0"/>
              </a:rPr>
              <a:t>Raw Gastric Cycles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E8565E-7D9D-B849-8D4F-6D4696F75022}"/>
              </a:ext>
            </a:extLst>
          </p:cNvPr>
          <p:cNvSpPr txBox="1"/>
          <p:nvPr/>
        </p:nvSpPr>
        <p:spPr>
          <a:xfrm>
            <a:off x="892047" y="125101"/>
            <a:ext cx="37016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500" b="1" dirty="0">
                <a:latin typeface="Avenir Next" panose="020B0503020202020204" pitchFamily="34" charset="0"/>
                <a:ea typeface="Dotum" panose="020B0600000101010101" pitchFamily="34" charset="-127"/>
                <a:cs typeface="Miriam" panose="020F0502020204030204" pitchFamily="34" charset="0"/>
              </a:rPr>
              <a:t>Mental Health and Lifestyle Inventory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404519-6CEB-0AF1-EDC8-E33C307CCCA8}"/>
              </a:ext>
            </a:extLst>
          </p:cNvPr>
          <p:cNvSpPr txBox="1"/>
          <p:nvPr/>
        </p:nvSpPr>
        <p:spPr>
          <a:xfrm>
            <a:off x="5195282" y="2809016"/>
            <a:ext cx="159223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K" sz="1500" b="1" dirty="0">
                <a:latin typeface="Avenir Next" panose="020B0503020202020204" pitchFamily="34" charset="0"/>
              </a:rPr>
              <a:t>CCA</a:t>
            </a:r>
          </a:p>
          <a:p>
            <a:pPr algn="ctr"/>
            <a:r>
              <a:rPr lang="en-DK" sz="1500" b="1" dirty="0">
                <a:latin typeface="Avenir Next" panose="020B0503020202020204" pitchFamily="34" charset="0"/>
              </a:rPr>
              <a:t>Mental Health </a:t>
            </a:r>
          </a:p>
          <a:p>
            <a:pPr algn="ctr"/>
            <a:r>
              <a:rPr lang="en-DK" sz="1500" b="1" dirty="0">
                <a:latin typeface="Avenir Next" panose="020B0503020202020204" pitchFamily="34" charset="0"/>
              </a:rPr>
              <a:t>Signature </a:t>
            </a:r>
            <a:r>
              <a:rPr lang="en-GB" sz="1500" b="1" dirty="0">
                <a:latin typeface="Avenir Next" panose="020B0503020202020204" pitchFamily="34" charset="0"/>
              </a:rPr>
              <a:t>o</a:t>
            </a:r>
            <a:r>
              <a:rPr lang="en-DK" sz="1500" b="1" dirty="0">
                <a:latin typeface="Avenir Next" panose="020B0503020202020204" pitchFamily="34" charset="0"/>
              </a:rPr>
              <a:t>f</a:t>
            </a:r>
          </a:p>
          <a:p>
            <a:pPr algn="ctr"/>
            <a:r>
              <a:rPr lang="en-DK" sz="1500" b="1" dirty="0">
                <a:latin typeface="Avenir Next" panose="020B0503020202020204" pitchFamily="34" charset="0"/>
              </a:rPr>
              <a:t>Stomach-Brain </a:t>
            </a:r>
          </a:p>
          <a:p>
            <a:pPr algn="ctr"/>
            <a:r>
              <a:rPr lang="en-DK" sz="1500" b="1" dirty="0">
                <a:latin typeface="Avenir Next" panose="020B0503020202020204" pitchFamily="34" charset="0"/>
              </a:rPr>
              <a:t>Coupling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185534-FB38-0285-F1E1-838E5D8DEA90}"/>
              </a:ext>
            </a:extLst>
          </p:cNvPr>
          <p:cNvCxnSpPr>
            <a:cxnSpLocks/>
          </p:cNvCxnSpPr>
          <p:nvPr/>
        </p:nvCxnSpPr>
        <p:spPr>
          <a:xfrm flipV="1">
            <a:off x="5963348" y="17440"/>
            <a:ext cx="8667" cy="1481095"/>
          </a:xfrm>
          <a:prstGeom prst="line">
            <a:avLst/>
          </a:prstGeom>
          <a:ln w="38100">
            <a:solidFill>
              <a:srgbClr val="AE96C8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CDF56B6-E47B-7106-8A28-7E851C3F8C6A}"/>
              </a:ext>
            </a:extLst>
          </p:cNvPr>
          <p:cNvSpPr txBox="1"/>
          <p:nvPr/>
        </p:nvSpPr>
        <p:spPr>
          <a:xfrm>
            <a:off x="-90218" y="520037"/>
            <a:ext cx="108395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100"/>
              </a:spcAft>
            </a:pPr>
            <a:r>
              <a:rPr lang="en-DK" sz="1000" b="1" dirty="0">
                <a:latin typeface="Avenir Book" panose="02000503020000020003" pitchFamily="2" charset="0"/>
              </a:rPr>
              <a:t>Well-Being</a:t>
            </a:r>
          </a:p>
          <a:p>
            <a:pPr algn="r">
              <a:spcAft>
                <a:spcPts val="100"/>
              </a:spcAft>
            </a:pPr>
            <a:r>
              <a:rPr lang="en-DK" sz="1000" b="1" dirty="0">
                <a:latin typeface="Avenir Book" panose="02000503020000020003" pitchFamily="2" charset="0"/>
              </a:rPr>
              <a:t>Stress</a:t>
            </a:r>
          </a:p>
          <a:p>
            <a:pPr algn="r">
              <a:spcAft>
                <a:spcPts val="100"/>
              </a:spcAft>
            </a:pPr>
            <a:r>
              <a:rPr lang="en-DK" sz="1000" b="1" dirty="0">
                <a:latin typeface="Avenir Book" panose="02000503020000020003" pitchFamily="2" charset="0"/>
              </a:rPr>
              <a:t>Somatic</a:t>
            </a:r>
          </a:p>
          <a:p>
            <a:pPr algn="r">
              <a:spcAft>
                <a:spcPts val="100"/>
              </a:spcAft>
            </a:pPr>
            <a:r>
              <a:rPr lang="en-DK" sz="1000" b="1" dirty="0">
                <a:latin typeface="Avenir Book" panose="02000503020000020003" pitchFamily="2" charset="0"/>
              </a:rPr>
              <a:t>Social Support</a:t>
            </a:r>
          </a:p>
          <a:p>
            <a:pPr algn="r">
              <a:spcAft>
                <a:spcPts val="100"/>
              </a:spcAft>
            </a:pPr>
            <a:r>
              <a:rPr lang="en-DK" sz="1000" b="1" dirty="0">
                <a:latin typeface="Avenir Book" panose="02000503020000020003" pitchFamily="2" charset="0"/>
              </a:rPr>
              <a:t>Quality of Life</a:t>
            </a:r>
          </a:p>
          <a:p>
            <a:pPr algn="r">
              <a:spcAft>
                <a:spcPts val="100"/>
              </a:spcAft>
            </a:pPr>
            <a:r>
              <a:rPr lang="en-DK" sz="1000" b="1" dirty="0">
                <a:latin typeface="Avenir Book" panose="02000503020000020003" pitchFamily="2" charset="0"/>
              </a:rPr>
              <a:t>Interoception</a:t>
            </a:r>
          </a:p>
          <a:p>
            <a:pPr algn="r">
              <a:spcAft>
                <a:spcPts val="100"/>
              </a:spcAft>
            </a:pPr>
            <a:r>
              <a:rPr lang="en-DK" sz="1000" b="1" dirty="0">
                <a:latin typeface="Avenir Book" panose="02000503020000020003" pitchFamily="2" charset="0"/>
              </a:rPr>
              <a:t>Insomnia</a:t>
            </a:r>
          </a:p>
          <a:p>
            <a:pPr algn="r">
              <a:spcAft>
                <a:spcPts val="100"/>
              </a:spcAft>
            </a:pPr>
            <a:r>
              <a:rPr lang="en-DK" sz="1000" b="1" dirty="0">
                <a:latin typeface="Avenir Book" panose="02000503020000020003" pitchFamily="2" charset="0"/>
              </a:rPr>
              <a:t>Fatigue</a:t>
            </a:r>
          </a:p>
          <a:p>
            <a:pPr algn="r">
              <a:spcAft>
                <a:spcPts val="100"/>
              </a:spcAft>
            </a:pPr>
            <a:r>
              <a:rPr lang="en-DK" sz="1000" b="1" dirty="0">
                <a:latin typeface="Avenir Book" panose="02000503020000020003" pitchFamily="2" charset="0"/>
              </a:rPr>
              <a:t>Empathy</a:t>
            </a:r>
          </a:p>
          <a:p>
            <a:pPr algn="r">
              <a:spcAft>
                <a:spcPts val="100"/>
              </a:spcAft>
            </a:pPr>
            <a:r>
              <a:rPr lang="en-DK" sz="1000" b="1" dirty="0">
                <a:latin typeface="Avenir Book" panose="02000503020000020003" pitchFamily="2" charset="0"/>
              </a:rPr>
              <a:t>Depression</a:t>
            </a:r>
          </a:p>
          <a:p>
            <a:pPr algn="r">
              <a:spcAft>
                <a:spcPts val="100"/>
              </a:spcAft>
            </a:pPr>
            <a:r>
              <a:rPr lang="en-DK" sz="1000" b="1" dirty="0">
                <a:latin typeface="Avenir Book" panose="02000503020000020003" pitchFamily="2" charset="0"/>
              </a:rPr>
              <a:t>Autism</a:t>
            </a:r>
          </a:p>
          <a:p>
            <a:pPr algn="r">
              <a:spcAft>
                <a:spcPts val="100"/>
              </a:spcAft>
            </a:pPr>
            <a:r>
              <a:rPr lang="en-DK" sz="1000" b="1" dirty="0">
                <a:latin typeface="Avenir Book" panose="02000503020000020003" pitchFamily="2" charset="0"/>
              </a:rPr>
              <a:t>Anxiety</a:t>
            </a:r>
          </a:p>
          <a:p>
            <a:pPr algn="r">
              <a:spcAft>
                <a:spcPts val="100"/>
              </a:spcAft>
            </a:pPr>
            <a:r>
              <a:rPr lang="en-DK" sz="1000" b="1" dirty="0">
                <a:latin typeface="Avenir Book" panose="02000503020000020003" pitchFamily="2" charset="0"/>
              </a:rPr>
              <a:t>ADHD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860E21-48C0-0B0E-481F-FF9A583BC779}"/>
              </a:ext>
            </a:extLst>
          </p:cNvPr>
          <p:cNvSpPr txBox="1"/>
          <p:nvPr/>
        </p:nvSpPr>
        <p:spPr>
          <a:xfrm>
            <a:off x="4078282" y="4474640"/>
            <a:ext cx="1761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K" sz="1200" b="1" dirty="0">
                <a:solidFill>
                  <a:sysClr val="windowText" lastClr="000000"/>
                </a:solidFill>
                <a:latin typeface="Avenir Next" panose="020B0503020202020204" pitchFamily="34" charset="0"/>
              </a:rPr>
              <a:t>Mental </a:t>
            </a:r>
          </a:p>
          <a:p>
            <a:pPr algn="ctr"/>
            <a:r>
              <a:rPr lang="en-DK" sz="1200" b="1" dirty="0">
                <a:solidFill>
                  <a:sysClr val="windowText" lastClr="000000"/>
                </a:solidFill>
                <a:latin typeface="Avenir Next" panose="020B0503020202020204" pitchFamily="34" charset="0"/>
              </a:rPr>
              <a:t>Health</a:t>
            </a:r>
          </a:p>
          <a:p>
            <a:pPr algn="ctr"/>
            <a:r>
              <a:rPr lang="en-DK" sz="1200" dirty="0">
                <a:solidFill>
                  <a:sysClr val="windowText" lastClr="000000"/>
                </a:solidFill>
                <a:latin typeface="Avenir Next" panose="020B0503020202020204" pitchFamily="34" charset="0"/>
              </a:rPr>
              <a:t>Canonical </a:t>
            </a:r>
          </a:p>
          <a:p>
            <a:pPr algn="ctr"/>
            <a:r>
              <a:rPr lang="en-DK" sz="1200" dirty="0">
                <a:solidFill>
                  <a:sysClr val="windowText" lastClr="000000"/>
                </a:solidFill>
                <a:latin typeface="Avenir Next" panose="020B0503020202020204" pitchFamily="34" charset="0"/>
              </a:rPr>
              <a:t>Variate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80BB21C-A7E7-36A8-52D7-4EF8480C7EEF}"/>
              </a:ext>
            </a:extLst>
          </p:cNvPr>
          <p:cNvSpPr txBox="1"/>
          <p:nvPr/>
        </p:nvSpPr>
        <p:spPr>
          <a:xfrm>
            <a:off x="5132252" y="5505253"/>
            <a:ext cx="17618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K" sz="1200" b="1" dirty="0">
                <a:solidFill>
                  <a:sysClr val="windowText" lastClr="000000"/>
                </a:solidFill>
                <a:latin typeface="Avenir Next" panose="020B0503020202020204" pitchFamily="34" charset="0"/>
              </a:rPr>
              <a:t>Stomach-Brain</a:t>
            </a:r>
          </a:p>
          <a:p>
            <a:pPr algn="ctr"/>
            <a:r>
              <a:rPr lang="en-DK" sz="1200" dirty="0">
                <a:solidFill>
                  <a:sysClr val="windowText" lastClr="000000"/>
                </a:solidFill>
                <a:latin typeface="Avenir Next" panose="020B0503020202020204" pitchFamily="34" charset="0"/>
              </a:rPr>
              <a:t>Canonical </a:t>
            </a:r>
          </a:p>
          <a:p>
            <a:pPr algn="ctr"/>
            <a:r>
              <a:rPr lang="en-DK" sz="1200" dirty="0">
                <a:solidFill>
                  <a:sysClr val="windowText" lastClr="000000"/>
                </a:solidFill>
                <a:latin typeface="Avenir Next" panose="020B0503020202020204" pitchFamily="34" charset="0"/>
              </a:rPr>
              <a:t>Variate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ED494A-3354-CC85-58BC-F2D7934299E7}"/>
              </a:ext>
            </a:extLst>
          </p:cNvPr>
          <p:cNvSpPr txBox="1"/>
          <p:nvPr/>
        </p:nvSpPr>
        <p:spPr>
          <a:xfrm>
            <a:off x="8645896" y="5701812"/>
            <a:ext cx="160444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K" sz="1300" dirty="0">
                <a:latin typeface="Avenir Next" panose="020B0503020202020204" pitchFamily="34" charset="0"/>
              </a:rPr>
              <a:t>Stomach-Brain </a:t>
            </a:r>
          </a:p>
          <a:p>
            <a:pPr algn="ctr"/>
            <a:r>
              <a:rPr lang="en-DK" sz="1300" dirty="0">
                <a:latin typeface="Avenir Next" panose="020B0503020202020204" pitchFamily="34" charset="0"/>
              </a:rPr>
              <a:t>Phase-Coupling </a:t>
            </a:r>
          </a:p>
          <a:p>
            <a:pPr algn="ctr"/>
            <a:r>
              <a:rPr lang="en-GB" sz="1300" dirty="0">
                <a:latin typeface="Avenir Next" panose="020B0503020202020204" pitchFamily="34" charset="0"/>
              </a:rPr>
              <a:t>p</a:t>
            </a:r>
            <a:r>
              <a:rPr lang="en-DK" sz="1300" dirty="0">
                <a:latin typeface="Avenir Next" panose="020B0503020202020204" pitchFamily="34" charset="0"/>
              </a:rPr>
              <a:t>er 209 Regions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F390906-A2F9-E83E-F66C-669B72E1E4E0}"/>
              </a:ext>
            </a:extLst>
          </p:cNvPr>
          <p:cNvSpPr/>
          <p:nvPr/>
        </p:nvSpPr>
        <p:spPr>
          <a:xfrm rot="19449310">
            <a:off x="9852357" y="6512194"/>
            <a:ext cx="568740" cy="418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756D31F3-4B84-78A2-6E91-6EC2ECBFA6C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4524" y="23430"/>
            <a:ext cx="610161" cy="465530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2DD211A4-ACB9-F816-BE1C-DBFD9E789A38}"/>
              </a:ext>
            </a:extLst>
          </p:cNvPr>
          <p:cNvSpPr txBox="1"/>
          <p:nvPr/>
        </p:nvSpPr>
        <p:spPr>
          <a:xfrm>
            <a:off x="8140442" y="2201835"/>
            <a:ext cx="293221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K" sz="1300" dirty="0">
                <a:solidFill>
                  <a:sysClr val="windowText" lastClr="000000"/>
                </a:solidFill>
                <a:latin typeface="Avenir Next" panose="020B0503020202020204" pitchFamily="34" charset="0"/>
              </a:rPr>
              <a:t>Stomach-Brain Phase-Coupling</a:t>
            </a:r>
          </a:p>
        </p:txBody>
      </p:sp>
      <p:pic>
        <p:nvPicPr>
          <p:cNvPr id="1059" name="Picture 1058">
            <a:extLst>
              <a:ext uri="{FF2B5EF4-FFF2-40B4-BE49-F238E27FC236}">
                <a16:creationId xmlns:a16="http://schemas.microsoft.com/office/drawing/2014/main" id="{EBD9C5D3-BA83-5424-EC05-AC591959E9F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11461" y="2479211"/>
            <a:ext cx="3678951" cy="1202271"/>
          </a:xfrm>
          <a:prstGeom prst="rect">
            <a:avLst/>
          </a:prstGeom>
        </p:spPr>
      </p:pic>
      <p:sp>
        <p:nvSpPr>
          <p:cNvPr id="1063" name="TextBox 1062">
            <a:extLst>
              <a:ext uri="{FF2B5EF4-FFF2-40B4-BE49-F238E27FC236}">
                <a16:creationId xmlns:a16="http://schemas.microsoft.com/office/drawing/2014/main" id="{20D18DD0-35DB-58AD-F3AB-91D392FF9392}"/>
              </a:ext>
            </a:extLst>
          </p:cNvPr>
          <p:cNvSpPr txBox="1"/>
          <p:nvPr/>
        </p:nvSpPr>
        <p:spPr>
          <a:xfrm rot="16200000">
            <a:off x="11835026" y="4511366"/>
            <a:ext cx="5232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1D1C1D"/>
                </a:solidFill>
                <a:effectLst/>
                <a:latin typeface="Avenir Next" panose="020B0503020202020204" pitchFamily="34" charset="0"/>
              </a:rPr>
              <a:t>A.U.</a:t>
            </a:r>
            <a:endParaRPr lang="en-DK" sz="1000" dirty="0">
              <a:latin typeface="Avenir Next" panose="020B0503020202020204" pitchFamily="34" charset="0"/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57262868-CF2A-BC17-F0A6-B2DCA59B96AE}"/>
              </a:ext>
            </a:extLst>
          </p:cNvPr>
          <p:cNvSpPr txBox="1"/>
          <p:nvPr/>
        </p:nvSpPr>
        <p:spPr>
          <a:xfrm>
            <a:off x="8467730" y="3823408"/>
            <a:ext cx="257911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300" b="0" i="0" dirty="0">
                <a:solidFill>
                  <a:srgbClr val="1D1C1D"/>
                </a:solidFill>
                <a:effectLst/>
                <a:latin typeface="Avenir Next" panose="020B0503020202020204" pitchFamily="34" charset="0"/>
              </a:rPr>
              <a:t>Individual Coupling </a:t>
            </a:r>
            <a:r>
              <a:rPr lang="en-GB" sz="1300" dirty="0">
                <a:solidFill>
                  <a:srgbClr val="1D1C1D"/>
                </a:solidFill>
                <a:latin typeface="Avenir Next" panose="020B0503020202020204" pitchFamily="34" charset="0"/>
              </a:rPr>
              <a:t>S</a:t>
            </a:r>
            <a:r>
              <a:rPr lang="en-GB" sz="1300" b="0" i="0" dirty="0">
                <a:solidFill>
                  <a:srgbClr val="1D1C1D"/>
                </a:solidFill>
                <a:effectLst/>
                <a:latin typeface="Avenir Next" panose="020B0503020202020204" pitchFamily="34" charset="0"/>
              </a:rPr>
              <a:t>trength </a:t>
            </a:r>
            <a:endParaRPr lang="en-DK" sz="1300" dirty="0"/>
          </a:p>
        </p:txBody>
      </p: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48705175-D850-D06A-C947-1C2E86946FC3}"/>
              </a:ext>
            </a:extLst>
          </p:cNvPr>
          <p:cNvCxnSpPr>
            <a:cxnSpLocks/>
          </p:cNvCxnSpPr>
          <p:nvPr/>
        </p:nvCxnSpPr>
        <p:spPr>
          <a:xfrm flipV="1">
            <a:off x="11620018" y="1901825"/>
            <a:ext cx="0" cy="316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0" name="TextBox 1069">
            <a:extLst>
              <a:ext uri="{FF2B5EF4-FFF2-40B4-BE49-F238E27FC236}">
                <a16:creationId xmlns:a16="http://schemas.microsoft.com/office/drawing/2014/main" id="{44DB703D-C914-CA46-AAD1-1C3BA7CCECF7}"/>
              </a:ext>
            </a:extLst>
          </p:cNvPr>
          <p:cNvSpPr txBox="1"/>
          <p:nvPr/>
        </p:nvSpPr>
        <p:spPr>
          <a:xfrm>
            <a:off x="11009094" y="1923856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dirty="0"/>
              <a:t>0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BC70AE88-1EB0-01DD-0C63-AE914D857ED6}"/>
              </a:ext>
            </a:extLst>
          </p:cNvPr>
          <p:cNvSpPr txBox="1"/>
          <p:nvPr/>
        </p:nvSpPr>
        <p:spPr>
          <a:xfrm>
            <a:off x="7198590" y="6592733"/>
            <a:ext cx="856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400" dirty="0">
                <a:latin typeface="Avenir Next" panose="020B0503020202020204" pitchFamily="34" charset="0"/>
              </a:rPr>
              <a:t>Weights</a:t>
            </a: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3EE9E181-9A01-0566-C28C-236676485CAF}"/>
              </a:ext>
            </a:extLst>
          </p:cNvPr>
          <p:cNvSpPr txBox="1"/>
          <p:nvPr/>
        </p:nvSpPr>
        <p:spPr>
          <a:xfrm>
            <a:off x="7039356" y="661595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>
                <a:latin typeface="Avenir Next" panose="020B0503020202020204" pitchFamily="34" charset="0"/>
              </a:rPr>
              <a:t>*</a:t>
            </a:r>
          </a:p>
        </p:txBody>
      </p:sp>
      <p:cxnSp>
        <p:nvCxnSpPr>
          <p:cNvPr id="1075" name="Straight Arrow Connector 1074">
            <a:extLst>
              <a:ext uri="{FF2B5EF4-FFF2-40B4-BE49-F238E27FC236}">
                <a16:creationId xmlns:a16="http://schemas.microsoft.com/office/drawing/2014/main" id="{092DCA19-4F9A-6659-A543-D9383178C2A2}"/>
              </a:ext>
            </a:extLst>
          </p:cNvPr>
          <p:cNvCxnSpPr>
            <a:cxnSpLocks/>
          </p:cNvCxnSpPr>
          <p:nvPr/>
        </p:nvCxnSpPr>
        <p:spPr>
          <a:xfrm flipH="1" flipV="1">
            <a:off x="6585264" y="6014229"/>
            <a:ext cx="251600" cy="210388"/>
          </a:xfrm>
          <a:prstGeom prst="straightConnector1">
            <a:avLst/>
          </a:prstGeom>
          <a:ln w="12700">
            <a:solidFill>
              <a:srgbClr val="5651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Arrow Connector 1077">
            <a:extLst>
              <a:ext uri="{FF2B5EF4-FFF2-40B4-BE49-F238E27FC236}">
                <a16:creationId xmlns:a16="http://schemas.microsoft.com/office/drawing/2014/main" id="{CD752A25-3275-77B9-FA29-8DEA3A4CBA83}"/>
              </a:ext>
            </a:extLst>
          </p:cNvPr>
          <p:cNvCxnSpPr>
            <a:cxnSpLocks/>
          </p:cNvCxnSpPr>
          <p:nvPr/>
        </p:nvCxnSpPr>
        <p:spPr>
          <a:xfrm flipV="1">
            <a:off x="5117910" y="6024980"/>
            <a:ext cx="251600" cy="210388"/>
          </a:xfrm>
          <a:prstGeom prst="straightConnector1">
            <a:avLst/>
          </a:prstGeom>
          <a:ln w="12700">
            <a:solidFill>
              <a:srgbClr val="5651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" name="TextBox 1126">
            <a:extLst>
              <a:ext uri="{FF2B5EF4-FFF2-40B4-BE49-F238E27FC236}">
                <a16:creationId xmlns:a16="http://schemas.microsoft.com/office/drawing/2014/main" id="{DD4E7203-4AB0-413D-2CF0-E56BAB2C82F6}"/>
              </a:ext>
            </a:extLst>
          </p:cNvPr>
          <p:cNvSpPr txBox="1"/>
          <p:nvPr/>
        </p:nvSpPr>
        <p:spPr>
          <a:xfrm>
            <a:off x="8568436" y="1288807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>
                <a:latin typeface="Avenir Next" panose="020B0503020202020204" pitchFamily="34" charset="0"/>
              </a:rPr>
              <a:t>Phase</a:t>
            </a:r>
          </a:p>
        </p:txBody>
      </p:sp>
      <p:cxnSp>
        <p:nvCxnSpPr>
          <p:cNvPr id="1130" name="Straight Arrow Connector 1129">
            <a:extLst>
              <a:ext uri="{FF2B5EF4-FFF2-40B4-BE49-F238E27FC236}">
                <a16:creationId xmlns:a16="http://schemas.microsoft.com/office/drawing/2014/main" id="{F2EC29CC-CE1B-20B4-7F72-5571931B9650}"/>
              </a:ext>
            </a:extLst>
          </p:cNvPr>
          <p:cNvCxnSpPr>
            <a:cxnSpLocks/>
          </p:cNvCxnSpPr>
          <p:nvPr/>
        </p:nvCxnSpPr>
        <p:spPr>
          <a:xfrm>
            <a:off x="9905114" y="1311149"/>
            <a:ext cx="0" cy="168602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Arrow Connector 1134">
            <a:extLst>
              <a:ext uri="{FF2B5EF4-FFF2-40B4-BE49-F238E27FC236}">
                <a16:creationId xmlns:a16="http://schemas.microsoft.com/office/drawing/2014/main" id="{8F643B61-6D8F-37E4-314D-8F2A94059E73}"/>
              </a:ext>
            </a:extLst>
          </p:cNvPr>
          <p:cNvCxnSpPr>
            <a:cxnSpLocks/>
          </p:cNvCxnSpPr>
          <p:nvPr/>
        </p:nvCxnSpPr>
        <p:spPr>
          <a:xfrm>
            <a:off x="10968130" y="1237727"/>
            <a:ext cx="144020" cy="0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B40E1DC-4910-2918-A1EF-BDCF584984F3}"/>
              </a:ext>
            </a:extLst>
          </p:cNvPr>
          <p:cNvSpPr/>
          <p:nvPr/>
        </p:nvSpPr>
        <p:spPr>
          <a:xfrm>
            <a:off x="9905519" y="4566769"/>
            <a:ext cx="323520" cy="318569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51A31D-4EB8-A8CA-ABAB-B46947C27E7F}"/>
              </a:ext>
            </a:extLst>
          </p:cNvPr>
          <p:cNvSpPr/>
          <p:nvPr/>
        </p:nvSpPr>
        <p:spPr>
          <a:xfrm>
            <a:off x="10957214" y="4990811"/>
            <a:ext cx="83285" cy="69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529047B-526D-DD47-30C6-F7EA1A866F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1780" y="5511212"/>
            <a:ext cx="1185986" cy="1081521"/>
          </a:xfrm>
          <a:prstGeom prst="rect">
            <a:avLst/>
          </a:prstGeom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D2F321C7-A516-4A2C-50D5-56C4E4C95DC2}"/>
              </a:ext>
            </a:extLst>
          </p:cNvPr>
          <p:cNvSpPr/>
          <p:nvPr/>
        </p:nvSpPr>
        <p:spPr>
          <a:xfrm>
            <a:off x="3256942" y="1561723"/>
            <a:ext cx="5425486" cy="5573085"/>
          </a:xfrm>
          <a:prstGeom prst="triangle">
            <a:avLst/>
          </a:prstGeom>
          <a:noFill/>
          <a:ln w="38100">
            <a:solidFill>
              <a:srgbClr val="AE96C8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28" name="TextBox 1127">
            <a:extLst>
              <a:ext uri="{FF2B5EF4-FFF2-40B4-BE49-F238E27FC236}">
                <a16:creationId xmlns:a16="http://schemas.microsoft.com/office/drawing/2014/main" id="{E5AC99C2-9FF6-8B5F-C4F5-07A0CB20E97C}"/>
              </a:ext>
            </a:extLst>
          </p:cNvPr>
          <p:cNvSpPr txBox="1"/>
          <p:nvPr/>
        </p:nvSpPr>
        <p:spPr>
          <a:xfrm>
            <a:off x="11062341" y="2089067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Avenir Next" panose="020B0503020202020204" pitchFamily="34" charset="0"/>
              </a:rPr>
              <a:t>Power Spectra</a:t>
            </a:r>
            <a:endParaRPr lang="en-DK" sz="1100" dirty="0">
              <a:latin typeface="Avenir Next" panose="020B0503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EE2885-FE6C-048C-60A3-B7B7B2F524EB}"/>
              </a:ext>
            </a:extLst>
          </p:cNvPr>
          <p:cNvSpPr/>
          <p:nvPr/>
        </p:nvSpPr>
        <p:spPr>
          <a:xfrm>
            <a:off x="7576715" y="2516441"/>
            <a:ext cx="3507799" cy="1187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CD4BF6C-9D65-25B7-745C-683200836B80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97504" y="2424543"/>
            <a:ext cx="1921190" cy="9573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BC2B451-E468-F4A5-FF17-50B3D771574E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9420" y="2472236"/>
            <a:ext cx="2118319" cy="957317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A3554EF-BE75-7E22-3D55-4FFE53E6D730}"/>
              </a:ext>
            </a:extLst>
          </p:cNvPr>
          <p:cNvCxnSpPr>
            <a:cxnSpLocks/>
          </p:cNvCxnSpPr>
          <p:nvPr/>
        </p:nvCxnSpPr>
        <p:spPr>
          <a:xfrm>
            <a:off x="7559420" y="3470275"/>
            <a:ext cx="4013723" cy="0"/>
          </a:xfrm>
          <a:prstGeom prst="line">
            <a:avLst/>
          </a:prstGeom>
          <a:ln w="12700">
            <a:solidFill>
              <a:srgbClr val="2222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54D5109-9923-14BC-D1DC-B884ADF697F0}"/>
              </a:ext>
            </a:extLst>
          </p:cNvPr>
          <p:cNvCxnSpPr>
            <a:cxnSpLocks/>
          </p:cNvCxnSpPr>
          <p:nvPr/>
        </p:nvCxnSpPr>
        <p:spPr>
          <a:xfrm>
            <a:off x="9666544" y="2571150"/>
            <a:ext cx="0" cy="87975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BDCD8C6-197D-7DAB-F35B-CB9563794040}"/>
              </a:ext>
            </a:extLst>
          </p:cNvPr>
          <p:cNvSpPr txBox="1"/>
          <p:nvPr/>
        </p:nvSpPr>
        <p:spPr>
          <a:xfrm>
            <a:off x="7521451" y="3211992"/>
            <a:ext cx="853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K" sz="1200" dirty="0">
                <a:solidFill>
                  <a:sysClr val="windowText" lastClr="000000"/>
                </a:solidFill>
                <a:latin typeface="Avenir Next" panose="020B0503020202020204" pitchFamily="34" charset="0"/>
              </a:rPr>
              <a:t>Coupled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123790-8866-5BF1-313C-DFEF1357A4F9}"/>
              </a:ext>
            </a:extLst>
          </p:cNvPr>
          <p:cNvSpPr txBox="1"/>
          <p:nvPr/>
        </p:nvSpPr>
        <p:spPr>
          <a:xfrm>
            <a:off x="9576509" y="3210005"/>
            <a:ext cx="10903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K" sz="1200" dirty="0">
                <a:solidFill>
                  <a:sysClr val="windowText" lastClr="000000"/>
                </a:solidFill>
                <a:latin typeface="Avenir Next" panose="020B0503020202020204" pitchFamily="34" charset="0"/>
              </a:rPr>
              <a:t>Uncoupled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4BE6695-CEC7-0A5B-ED54-7BF795280877}"/>
              </a:ext>
            </a:extLst>
          </p:cNvPr>
          <p:cNvSpPr txBox="1"/>
          <p:nvPr/>
        </p:nvSpPr>
        <p:spPr>
          <a:xfrm>
            <a:off x="9333736" y="3467408"/>
            <a:ext cx="77707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K" sz="1300" dirty="0">
                <a:solidFill>
                  <a:sysClr val="windowText" lastClr="000000"/>
                </a:solidFill>
                <a:latin typeface="Avenir Next" panose="020B0503020202020204" pitchFamily="34" charset="0"/>
              </a:rPr>
              <a:t>Time (s)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80AD851-DCE2-DD3C-2F5B-B6F3BF8409A5}"/>
              </a:ext>
            </a:extLst>
          </p:cNvPr>
          <p:cNvSpPr txBox="1"/>
          <p:nvPr/>
        </p:nvSpPr>
        <p:spPr>
          <a:xfrm rot="16200000">
            <a:off x="7164362" y="2753077"/>
            <a:ext cx="523221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1D1C1D"/>
                </a:solidFill>
                <a:effectLst/>
                <a:latin typeface="Avenir Next" panose="020B0503020202020204" pitchFamily="34" charset="0"/>
              </a:rPr>
              <a:t>A.U.</a:t>
            </a:r>
            <a:endParaRPr lang="en-DK" sz="1000" dirty="0">
              <a:latin typeface="Avenir Next" panose="020B0503020202020204" pitchFamily="34" charset="0"/>
            </a:endParaRPr>
          </a:p>
        </p:txBody>
      </p:sp>
      <p:pic>
        <p:nvPicPr>
          <p:cNvPr id="86" name="Picture 85" descr="A group of images of a brain&#10;&#10;Description automatically generated">
            <a:extLst>
              <a:ext uri="{FF2B5EF4-FFF2-40B4-BE49-F238E27FC236}">
                <a16:creationId xmlns:a16="http://schemas.microsoft.com/office/drawing/2014/main" id="{B8F3BD7D-5658-E93E-666D-6C0CF8FEBFB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671" t="15010" r="1933" b="48800"/>
          <a:stretch/>
        </p:blipFill>
        <p:spPr>
          <a:xfrm>
            <a:off x="7874955" y="4177079"/>
            <a:ext cx="1372919" cy="1130360"/>
          </a:xfrm>
          <a:prstGeom prst="rect">
            <a:avLst/>
          </a:prstGeom>
        </p:spPr>
      </p:pic>
      <p:pic>
        <p:nvPicPr>
          <p:cNvPr id="91" name="Picture 90" descr="A group of images of a brain&#10;&#10;Description automatically generated">
            <a:extLst>
              <a:ext uri="{FF2B5EF4-FFF2-40B4-BE49-F238E27FC236}">
                <a16:creationId xmlns:a16="http://schemas.microsoft.com/office/drawing/2014/main" id="{71F21ADB-AEA1-478D-A28E-38101DA66A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405" t="15272" r="1690" b="48919"/>
          <a:stretch/>
        </p:blipFill>
        <p:spPr>
          <a:xfrm>
            <a:off x="8938880" y="4180722"/>
            <a:ext cx="1392254" cy="1123074"/>
          </a:xfrm>
          <a:prstGeom prst="rect">
            <a:avLst/>
          </a:prstGeom>
        </p:spPr>
      </p:pic>
      <p:pic>
        <p:nvPicPr>
          <p:cNvPr id="67" name="Picture 66" descr="A group of images of a brain&#10;&#10;Description automatically generated">
            <a:extLst>
              <a:ext uri="{FF2B5EF4-FFF2-40B4-BE49-F238E27FC236}">
                <a16:creationId xmlns:a16="http://schemas.microsoft.com/office/drawing/2014/main" id="{29892B44-65C9-CB82-E102-40F6C91C17A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969" t="15194" r="1600" b="48826"/>
          <a:stretch/>
        </p:blipFill>
        <p:spPr>
          <a:xfrm>
            <a:off x="9984152" y="4185405"/>
            <a:ext cx="1381848" cy="1130360"/>
          </a:xfrm>
          <a:prstGeom prst="rect">
            <a:avLst/>
          </a:prstGeom>
        </p:spPr>
      </p:pic>
      <p:pic>
        <p:nvPicPr>
          <p:cNvPr id="5" name="Picture 4" descr="A chart of mental health&#10;&#10;Description automatically generated">
            <a:extLst>
              <a:ext uri="{FF2B5EF4-FFF2-40B4-BE49-F238E27FC236}">
                <a16:creationId xmlns:a16="http://schemas.microsoft.com/office/drawing/2014/main" id="{91253201-7763-AF37-EB33-705F5C65E9D0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18725" t="9873" r="4164" b="20561"/>
          <a:stretch/>
        </p:blipFill>
        <p:spPr>
          <a:xfrm>
            <a:off x="940387" y="527201"/>
            <a:ext cx="4074593" cy="22055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8C407FF-6B90-5DB8-6877-DC6C7B6DDE0D}"/>
              </a:ext>
            </a:extLst>
          </p:cNvPr>
          <p:cNvSpPr/>
          <p:nvPr/>
        </p:nvSpPr>
        <p:spPr>
          <a:xfrm>
            <a:off x="1646808" y="2083042"/>
            <a:ext cx="719091" cy="111430"/>
          </a:xfrm>
          <a:prstGeom prst="rect">
            <a:avLst/>
          </a:prstGeom>
          <a:solidFill>
            <a:srgbClr val="FF7F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9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FC222B-3AC4-A2A9-83C2-72F01587D1BA}"/>
              </a:ext>
            </a:extLst>
          </p:cNvPr>
          <p:cNvSpPr/>
          <p:nvPr/>
        </p:nvSpPr>
        <p:spPr>
          <a:xfrm>
            <a:off x="3615780" y="2084310"/>
            <a:ext cx="719091" cy="111430"/>
          </a:xfrm>
          <a:prstGeom prst="rect">
            <a:avLst/>
          </a:prstGeom>
          <a:solidFill>
            <a:srgbClr val="FF7F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9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3272AF-4E75-A3BE-0E66-D44CF8E36E07}"/>
              </a:ext>
            </a:extLst>
          </p:cNvPr>
          <p:cNvSpPr/>
          <p:nvPr/>
        </p:nvSpPr>
        <p:spPr>
          <a:xfrm>
            <a:off x="1788850" y="2589176"/>
            <a:ext cx="435006" cy="93113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A9176E-0D10-C4C9-F3BB-661B3FCB080A}"/>
              </a:ext>
            </a:extLst>
          </p:cNvPr>
          <p:cNvSpPr/>
          <p:nvPr/>
        </p:nvSpPr>
        <p:spPr>
          <a:xfrm>
            <a:off x="3766506" y="2586811"/>
            <a:ext cx="435006" cy="93113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1E0EB-4415-C20F-C654-D6A49B626808}"/>
              </a:ext>
            </a:extLst>
          </p:cNvPr>
          <p:cNvSpPr txBox="1"/>
          <p:nvPr/>
        </p:nvSpPr>
        <p:spPr>
          <a:xfrm>
            <a:off x="1709257" y="2526805"/>
            <a:ext cx="590226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b="1" dirty="0"/>
              <a:t>ADHD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50A68-0BF6-8E93-E358-8246E2B3E057}"/>
              </a:ext>
            </a:extLst>
          </p:cNvPr>
          <p:cNvSpPr txBox="1"/>
          <p:nvPr/>
        </p:nvSpPr>
        <p:spPr>
          <a:xfrm>
            <a:off x="3709050" y="2526805"/>
            <a:ext cx="5613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b="1" dirty="0"/>
              <a:t>ADHD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6E8717-2CAE-0577-285B-3983465803CB}"/>
              </a:ext>
            </a:extLst>
          </p:cNvPr>
          <p:cNvSpPr txBox="1"/>
          <p:nvPr/>
        </p:nvSpPr>
        <p:spPr>
          <a:xfrm>
            <a:off x="3568066" y="2022724"/>
            <a:ext cx="813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b="1" dirty="0"/>
              <a:t>Depression 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20744-1943-099F-C6A7-5CC5E04C4C44}"/>
              </a:ext>
            </a:extLst>
          </p:cNvPr>
          <p:cNvSpPr txBox="1"/>
          <p:nvPr/>
        </p:nvSpPr>
        <p:spPr>
          <a:xfrm>
            <a:off x="1574173" y="2026572"/>
            <a:ext cx="851515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900" b="1" dirty="0"/>
              <a:t>Depression A</a:t>
            </a:r>
          </a:p>
        </p:txBody>
      </p:sp>
    </p:spTree>
    <p:extLst>
      <p:ext uri="{BB962C8B-B14F-4D97-AF65-F5344CB8AC3E}">
        <p14:creationId xmlns:p14="http://schemas.microsoft.com/office/powerpoint/2010/main" val="542254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15167</TotalTime>
  <Words>96</Words>
  <Application>Microsoft Macintosh PowerPoint</Application>
  <PresentationFormat>Widescreen</PresentationFormat>
  <Paragraphs>58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Avenir Book</vt:lpstr>
      <vt:lpstr>Avenir Next</vt:lpstr>
      <vt:lpstr>Calibri</vt:lpstr>
      <vt:lpstr>Calibri Light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Leah Banellis</dc:creator>
  <cp:lastModifiedBy>Leah Banellis</cp:lastModifiedBy>
  <cp:revision>61</cp:revision>
  <dcterms:created xsi:type="dcterms:W3CDTF">2023-10-05T14:29:59Z</dcterms:created>
  <dcterms:modified xsi:type="dcterms:W3CDTF">2024-08-23T11:55:18Z</dcterms:modified>
</cp:coreProperties>
</file>